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73" r:id="rId1"/>
  </p:sldMasterIdLst>
  <p:notesMasterIdLst>
    <p:notesMasterId r:id="rId3"/>
  </p:notesMasterIdLst>
  <p:sldIdLst>
    <p:sldId id="256" r:id="rId2"/>
  </p:sldIdLst>
  <p:sldSz cx="12192000" cy="6858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88848" autoAdjust="0"/>
  </p:normalViewPr>
  <p:slideViewPr>
    <p:cSldViewPr snapToGrid="0">
      <p:cViewPr varScale="1">
        <p:scale>
          <a:sx n="71" d="100"/>
          <a:sy n="71" d="100"/>
        </p:scale>
        <p:origin x="90" y="4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82E5184B-0AFD-46DE-B28C-1A93150ED5B4}" type="datetimeFigureOut">
              <a:rPr kumimoji="1" lang="ja-JP" altLang="en-US" smtClean="0"/>
              <a:t>2023/9/14</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67EEB1A-5BBD-44DA-B0F4-68F5CF084670}" type="slidenum">
              <a:rPr kumimoji="1" lang="ja-JP" altLang="en-US" smtClean="0"/>
              <a:t>‹#›</a:t>
            </a:fld>
            <a:endParaRPr kumimoji="1" lang="ja-JP" altLang="en-US"/>
          </a:p>
        </p:txBody>
      </p:sp>
    </p:spTree>
    <p:extLst>
      <p:ext uri="{BB962C8B-B14F-4D97-AF65-F5344CB8AC3E}">
        <p14:creationId xmlns:p14="http://schemas.microsoft.com/office/powerpoint/2010/main" val="179834235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6</a:t>
            </a:r>
            <a:r>
              <a:rPr kumimoji="1" lang="ja-JP" altLang="en-US" dirty="0"/>
              <a:t>年ぶりの改訂！研究、診療の進歩が目覚ましい原発性免疫不全症候群から代表的かつ頻度の高い疾患を選び、診療の手引きとして疾患概要から診断基準、重症度分類、診療上注意すべき点、専門医への紹介までの対応など、診療の一助となる内容が満載。各分野のエキスパートにより図表やフローチャートを用いながらわかりやすく解説され、最新の情報を網羅した臨床的・実践的な一冊となった。診察で重要な移行期ガイドラインも掲載。</a:t>
            </a:r>
          </a:p>
        </p:txBody>
      </p:sp>
      <p:sp>
        <p:nvSpPr>
          <p:cNvPr id="4" name="スライド番号プレースホルダー 3"/>
          <p:cNvSpPr>
            <a:spLocks noGrp="1"/>
          </p:cNvSpPr>
          <p:nvPr>
            <p:ph type="sldNum" sz="quarter" idx="5"/>
          </p:nvPr>
        </p:nvSpPr>
        <p:spPr/>
        <p:txBody>
          <a:bodyPr/>
          <a:lstStyle/>
          <a:p>
            <a:fld id="{767EEB1A-5BBD-44DA-B0F4-68F5CF084670}" type="slidenum">
              <a:rPr kumimoji="1" lang="ja-JP" altLang="en-US" smtClean="0"/>
              <a:t>1</a:t>
            </a:fld>
            <a:endParaRPr kumimoji="1" lang="ja-JP" altLang="en-US"/>
          </a:p>
        </p:txBody>
      </p:sp>
    </p:spTree>
    <p:extLst>
      <p:ext uri="{BB962C8B-B14F-4D97-AF65-F5344CB8AC3E}">
        <p14:creationId xmlns:p14="http://schemas.microsoft.com/office/powerpoint/2010/main" val="705951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3925C11-7FDB-44B2-88A9-55139F68EBA5}" type="datetimeFigureOut">
              <a:rPr kumimoji="1" lang="ja-JP" altLang="en-US" smtClean="0"/>
              <a:t>2023/9/14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748D7BE-F9C0-4676-9C69-3C8AACEE6822}" type="slidenum">
              <a:rPr kumimoji="1" lang="ja-JP" altLang="en-US" smtClean="0"/>
              <a:t>‹#›</a:t>
            </a:fld>
            <a:endParaRPr kumimoji="1" lang="ja-JP" altLang="en-US"/>
          </a:p>
        </p:txBody>
      </p:sp>
    </p:spTree>
    <p:extLst>
      <p:ext uri="{BB962C8B-B14F-4D97-AF65-F5344CB8AC3E}">
        <p14:creationId xmlns:p14="http://schemas.microsoft.com/office/powerpoint/2010/main" val="2535122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3925C11-7FDB-44B2-88A9-55139F68EBA5}" type="datetimeFigureOut">
              <a:rPr kumimoji="1" lang="ja-JP" altLang="en-US" smtClean="0"/>
              <a:t>2023/9/14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748D7BE-F9C0-4676-9C69-3C8AACEE6822}" type="slidenum">
              <a:rPr kumimoji="1" lang="ja-JP" altLang="en-US" smtClean="0"/>
              <a:t>‹#›</a:t>
            </a:fld>
            <a:endParaRPr kumimoji="1" lang="ja-JP" altLang="en-US"/>
          </a:p>
        </p:txBody>
      </p:sp>
    </p:spTree>
    <p:extLst>
      <p:ext uri="{BB962C8B-B14F-4D97-AF65-F5344CB8AC3E}">
        <p14:creationId xmlns:p14="http://schemas.microsoft.com/office/powerpoint/2010/main" val="2162794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3925C11-7FDB-44B2-88A9-55139F68EBA5}" type="datetimeFigureOut">
              <a:rPr kumimoji="1" lang="ja-JP" altLang="en-US" smtClean="0"/>
              <a:t>2023/9/14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748D7BE-F9C0-4676-9C69-3C8AACEE6822}"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110661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3925C11-7FDB-44B2-88A9-55139F68EBA5}" type="datetimeFigureOut">
              <a:rPr kumimoji="1" lang="ja-JP" altLang="en-US" smtClean="0"/>
              <a:t>2023/9/14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748D7BE-F9C0-4676-9C69-3C8AACEE6822}" type="slidenum">
              <a:rPr kumimoji="1" lang="ja-JP" altLang="en-US" smtClean="0"/>
              <a:t>‹#›</a:t>
            </a:fld>
            <a:endParaRPr kumimoji="1" lang="ja-JP" altLang="en-US"/>
          </a:p>
        </p:txBody>
      </p:sp>
    </p:spTree>
    <p:extLst>
      <p:ext uri="{BB962C8B-B14F-4D97-AF65-F5344CB8AC3E}">
        <p14:creationId xmlns:p14="http://schemas.microsoft.com/office/powerpoint/2010/main" val="19848995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3925C11-7FDB-44B2-88A9-55139F68EBA5}" type="datetimeFigureOut">
              <a:rPr kumimoji="1" lang="ja-JP" altLang="en-US" smtClean="0"/>
              <a:t>2023/9/14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748D7BE-F9C0-4676-9C69-3C8AACEE6822}"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969797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3925C11-7FDB-44B2-88A9-55139F68EBA5}" type="datetimeFigureOut">
              <a:rPr kumimoji="1" lang="ja-JP" altLang="en-US" smtClean="0"/>
              <a:t>2023/9/14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748D7BE-F9C0-4676-9C69-3C8AACEE6822}" type="slidenum">
              <a:rPr kumimoji="1" lang="ja-JP" altLang="en-US" smtClean="0"/>
              <a:t>‹#›</a:t>
            </a:fld>
            <a:endParaRPr kumimoji="1" lang="ja-JP" altLang="en-US"/>
          </a:p>
        </p:txBody>
      </p:sp>
    </p:spTree>
    <p:extLst>
      <p:ext uri="{BB962C8B-B14F-4D97-AF65-F5344CB8AC3E}">
        <p14:creationId xmlns:p14="http://schemas.microsoft.com/office/powerpoint/2010/main" val="5402136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3925C11-7FDB-44B2-88A9-55139F68EBA5}" type="datetimeFigureOut">
              <a:rPr kumimoji="1" lang="ja-JP" altLang="en-US" smtClean="0"/>
              <a:t>2023/9/14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748D7BE-F9C0-4676-9C69-3C8AACEE6822}" type="slidenum">
              <a:rPr kumimoji="1" lang="ja-JP" altLang="en-US" smtClean="0"/>
              <a:t>‹#›</a:t>
            </a:fld>
            <a:endParaRPr kumimoji="1" lang="ja-JP" altLang="en-US"/>
          </a:p>
        </p:txBody>
      </p:sp>
    </p:spTree>
    <p:extLst>
      <p:ext uri="{BB962C8B-B14F-4D97-AF65-F5344CB8AC3E}">
        <p14:creationId xmlns:p14="http://schemas.microsoft.com/office/powerpoint/2010/main" val="17098028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3925C11-7FDB-44B2-88A9-55139F68EBA5}" type="datetimeFigureOut">
              <a:rPr kumimoji="1" lang="ja-JP" altLang="en-US" smtClean="0"/>
              <a:t>2023/9/14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748D7BE-F9C0-4676-9C69-3C8AACEE6822}" type="slidenum">
              <a:rPr kumimoji="1" lang="ja-JP" altLang="en-US" smtClean="0"/>
              <a:t>‹#›</a:t>
            </a:fld>
            <a:endParaRPr kumimoji="1" lang="ja-JP" altLang="en-US"/>
          </a:p>
        </p:txBody>
      </p:sp>
    </p:spTree>
    <p:extLst>
      <p:ext uri="{BB962C8B-B14F-4D97-AF65-F5344CB8AC3E}">
        <p14:creationId xmlns:p14="http://schemas.microsoft.com/office/powerpoint/2010/main" val="3755979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3925C11-7FDB-44B2-88A9-55139F68EBA5}" type="datetimeFigureOut">
              <a:rPr kumimoji="1" lang="ja-JP" altLang="en-US" smtClean="0"/>
              <a:t>2023/9/14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748D7BE-F9C0-4676-9C69-3C8AACEE6822}" type="slidenum">
              <a:rPr kumimoji="1" lang="ja-JP" altLang="en-US" smtClean="0"/>
              <a:t>‹#›</a:t>
            </a:fld>
            <a:endParaRPr kumimoji="1" lang="ja-JP" altLang="en-US"/>
          </a:p>
        </p:txBody>
      </p:sp>
    </p:spTree>
    <p:extLst>
      <p:ext uri="{BB962C8B-B14F-4D97-AF65-F5344CB8AC3E}">
        <p14:creationId xmlns:p14="http://schemas.microsoft.com/office/powerpoint/2010/main" val="451447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3925C11-7FDB-44B2-88A9-55139F68EBA5}" type="datetimeFigureOut">
              <a:rPr kumimoji="1" lang="ja-JP" altLang="en-US" smtClean="0"/>
              <a:t>2023/9/14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748D7BE-F9C0-4676-9C69-3C8AACEE6822}" type="slidenum">
              <a:rPr kumimoji="1" lang="ja-JP" altLang="en-US" smtClean="0"/>
              <a:t>‹#›</a:t>
            </a:fld>
            <a:endParaRPr kumimoji="1" lang="ja-JP" altLang="en-US"/>
          </a:p>
        </p:txBody>
      </p:sp>
    </p:spTree>
    <p:extLst>
      <p:ext uri="{BB962C8B-B14F-4D97-AF65-F5344CB8AC3E}">
        <p14:creationId xmlns:p14="http://schemas.microsoft.com/office/powerpoint/2010/main" val="2199208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3925C11-7FDB-44B2-88A9-55139F68EBA5}" type="datetimeFigureOut">
              <a:rPr kumimoji="1" lang="ja-JP" altLang="en-US" smtClean="0"/>
              <a:t>2023/9/14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748D7BE-F9C0-4676-9C69-3C8AACEE6822}" type="slidenum">
              <a:rPr kumimoji="1" lang="ja-JP" altLang="en-US" smtClean="0"/>
              <a:t>‹#›</a:t>
            </a:fld>
            <a:endParaRPr kumimoji="1" lang="ja-JP" altLang="en-US"/>
          </a:p>
        </p:txBody>
      </p:sp>
    </p:spTree>
    <p:extLst>
      <p:ext uri="{BB962C8B-B14F-4D97-AF65-F5344CB8AC3E}">
        <p14:creationId xmlns:p14="http://schemas.microsoft.com/office/powerpoint/2010/main" val="1844650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3925C11-7FDB-44B2-88A9-55139F68EBA5}" type="datetimeFigureOut">
              <a:rPr kumimoji="1" lang="ja-JP" altLang="en-US" smtClean="0"/>
              <a:t>2023/9/14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748D7BE-F9C0-4676-9C69-3C8AACEE6822}" type="slidenum">
              <a:rPr kumimoji="1" lang="ja-JP" altLang="en-US" smtClean="0"/>
              <a:t>‹#›</a:t>
            </a:fld>
            <a:endParaRPr kumimoji="1" lang="ja-JP" altLang="en-US"/>
          </a:p>
        </p:txBody>
      </p:sp>
    </p:spTree>
    <p:extLst>
      <p:ext uri="{BB962C8B-B14F-4D97-AF65-F5344CB8AC3E}">
        <p14:creationId xmlns:p14="http://schemas.microsoft.com/office/powerpoint/2010/main" val="1023081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3925C11-7FDB-44B2-88A9-55139F68EBA5}" type="datetimeFigureOut">
              <a:rPr kumimoji="1" lang="ja-JP" altLang="en-US" smtClean="0"/>
              <a:t>2023/9/14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748D7BE-F9C0-4676-9C69-3C8AACEE6822}" type="slidenum">
              <a:rPr kumimoji="1" lang="ja-JP" altLang="en-US" smtClean="0"/>
              <a:t>‹#›</a:t>
            </a:fld>
            <a:endParaRPr kumimoji="1" lang="ja-JP" altLang="en-US"/>
          </a:p>
        </p:txBody>
      </p:sp>
    </p:spTree>
    <p:extLst>
      <p:ext uri="{BB962C8B-B14F-4D97-AF65-F5344CB8AC3E}">
        <p14:creationId xmlns:p14="http://schemas.microsoft.com/office/powerpoint/2010/main" val="3230265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925C11-7FDB-44B2-88A9-55139F68EBA5}" type="datetimeFigureOut">
              <a:rPr kumimoji="1" lang="ja-JP" altLang="en-US" smtClean="0"/>
              <a:t>2023/9/14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748D7BE-F9C0-4676-9C69-3C8AACEE6822}" type="slidenum">
              <a:rPr kumimoji="1" lang="ja-JP" altLang="en-US" smtClean="0"/>
              <a:t>‹#›</a:t>
            </a:fld>
            <a:endParaRPr kumimoji="1" lang="ja-JP" altLang="en-US"/>
          </a:p>
        </p:txBody>
      </p:sp>
    </p:spTree>
    <p:extLst>
      <p:ext uri="{BB962C8B-B14F-4D97-AF65-F5344CB8AC3E}">
        <p14:creationId xmlns:p14="http://schemas.microsoft.com/office/powerpoint/2010/main" val="4253144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3925C11-7FDB-44B2-88A9-55139F68EBA5}" type="datetimeFigureOut">
              <a:rPr kumimoji="1" lang="ja-JP" altLang="en-US" smtClean="0"/>
              <a:t>2023/9/14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748D7BE-F9C0-4676-9C69-3C8AACEE6822}" type="slidenum">
              <a:rPr kumimoji="1" lang="ja-JP" altLang="en-US" smtClean="0"/>
              <a:t>‹#›</a:t>
            </a:fld>
            <a:endParaRPr kumimoji="1" lang="ja-JP" altLang="en-US"/>
          </a:p>
        </p:txBody>
      </p:sp>
    </p:spTree>
    <p:extLst>
      <p:ext uri="{BB962C8B-B14F-4D97-AF65-F5344CB8AC3E}">
        <p14:creationId xmlns:p14="http://schemas.microsoft.com/office/powerpoint/2010/main" val="1786782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748D7BE-F9C0-4676-9C69-3C8AACEE6822}" type="slidenum">
              <a:rPr kumimoji="1" lang="ja-JP" altLang="en-US" smtClean="0"/>
              <a:t>‹#›</a:t>
            </a:fld>
            <a:endParaRPr kumimoji="1" lang="ja-JP" altLang="en-US"/>
          </a:p>
        </p:txBody>
      </p:sp>
      <p:sp>
        <p:nvSpPr>
          <p:cNvPr id="5" name="Date Placeholder 4"/>
          <p:cNvSpPr>
            <a:spLocks noGrp="1"/>
          </p:cNvSpPr>
          <p:nvPr>
            <p:ph type="dt" sz="half" idx="10"/>
          </p:nvPr>
        </p:nvSpPr>
        <p:spPr/>
        <p:txBody>
          <a:bodyPr/>
          <a:lstStyle/>
          <a:p>
            <a:fld id="{13925C11-7FDB-44B2-88A9-55139F68EBA5}" type="datetimeFigureOut">
              <a:rPr kumimoji="1" lang="ja-JP" altLang="en-US" smtClean="0"/>
              <a:t>2023/9/14</a:t>
            </a:fld>
            <a:endParaRPr kumimoji="1" lang="ja-JP" altLang="en-US"/>
          </a:p>
        </p:txBody>
      </p:sp>
    </p:spTree>
    <p:extLst>
      <p:ext uri="{BB962C8B-B14F-4D97-AF65-F5344CB8AC3E}">
        <p14:creationId xmlns:p14="http://schemas.microsoft.com/office/powerpoint/2010/main" val="1302773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3925C11-7FDB-44B2-88A9-55139F68EBA5}" type="datetimeFigureOut">
              <a:rPr kumimoji="1" lang="ja-JP" altLang="en-US" smtClean="0"/>
              <a:t>2023/9/14</a:t>
            </a:fld>
            <a:endParaRPr kumimoji="1" lang="ja-JP"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748D7BE-F9C0-4676-9C69-3C8AACEE6822}" type="slidenum">
              <a:rPr kumimoji="1" lang="ja-JP" altLang="en-US" smtClean="0"/>
              <a:t>‹#›</a:t>
            </a:fld>
            <a:endParaRPr kumimoji="1" lang="ja-JP" altLang="en-US"/>
          </a:p>
        </p:txBody>
      </p:sp>
    </p:spTree>
    <p:extLst>
      <p:ext uri="{BB962C8B-B14F-4D97-AF65-F5344CB8AC3E}">
        <p14:creationId xmlns:p14="http://schemas.microsoft.com/office/powerpoint/2010/main" val="467316186"/>
      </p:ext>
    </p:extLst>
  </p:cSld>
  <p:clrMap bg1="lt1" tx1="dk1" bg2="lt2" tx2="dk2" accent1="accent1" accent2="accent2" accent3="accent3" accent4="accent4" accent5="accent5" accent6="accent6" hlink="hlink" folHlink="folHlink"/>
  <p:sldLayoutIdLst>
    <p:sldLayoutId id="2147484374" r:id="rId1"/>
    <p:sldLayoutId id="2147484375" r:id="rId2"/>
    <p:sldLayoutId id="2147484376" r:id="rId3"/>
    <p:sldLayoutId id="2147484377" r:id="rId4"/>
    <p:sldLayoutId id="2147484378" r:id="rId5"/>
    <p:sldLayoutId id="2147484379" r:id="rId6"/>
    <p:sldLayoutId id="2147484380" r:id="rId7"/>
    <p:sldLayoutId id="2147484381" r:id="rId8"/>
    <p:sldLayoutId id="2147484382" r:id="rId9"/>
    <p:sldLayoutId id="2147484383" r:id="rId10"/>
    <p:sldLayoutId id="2147484384" r:id="rId11"/>
    <p:sldLayoutId id="2147484385" r:id="rId12"/>
    <p:sldLayoutId id="2147484386" r:id="rId13"/>
    <p:sldLayoutId id="2147484387" r:id="rId14"/>
    <p:sldLayoutId id="2147484388" r:id="rId15"/>
    <p:sldLayoutId id="2147484389"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745629"/>
            <a:ext cx="11917017" cy="862995"/>
          </a:xfrm>
        </p:spPr>
        <p:txBody>
          <a:bodyPr/>
          <a:lstStyle/>
          <a:p>
            <a:pPr algn="ctr"/>
            <a:r>
              <a:rPr kumimoji="1" lang="en-US" altLang="ja-JP" sz="3600" b="1" dirty="0">
                <a:solidFill>
                  <a:schemeClr val="tx1"/>
                </a:solidFill>
              </a:rPr>
              <a:t>『</a:t>
            </a:r>
            <a:r>
              <a:rPr kumimoji="1" lang="ja-JP" altLang="en-US" sz="3600" b="1" dirty="0">
                <a:solidFill>
                  <a:srgbClr val="000000"/>
                </a:solidFill>
                <a:latin typeface="+mj-ea"/>
              </a:rPr>
              <a:t>原発性免疫不全症候群 診療の手引き  </a:t>
            </a:r>
            <a:r>
              <a:rPr lang="ja-JP" altLang="en-US" sz="3600" b="1" i="0" dirty="0">
                <a:solidFill>
                  <a:srgbClr val="000000"/>
                </a:solidFill>
                <a:effectLst/>
                <a:latin typeface="+mj-ea"/>
              </a:rPr>
              <a:t>改訂第</a:t>
            </a:r>
            <a:r>
              <a:rPr lang="en-US" altLang="ja-JP" sz="3600" b="1" i="0" dirty="0">
                <a:solidFill>
                  <a:srgbClr val="000000"/>
                </a:solidFill>
                <a:effectLst/>
                <a:latin typeface="+mj-ea"/>
              </a:rPr>
              <a:t>2</a:t>
            </a:r>
            <a:r>
              <a:rPr lang="ja-JP" altLang="en-US" sz="3600" b="1" i="0" dirty="0">
                <a:solidFill>
                  <a:srgbClr val="000000"/>
                </a:solidFill>
                <a:effectLst/>
                <a:latin typeface="+mj-ea"/>
              </a:rPr>
              <a:t>版</a:t>
            </a:r>
            <a:r>
              <a:rPr kumimoji="1" lang="en-US" altLang="ja-JP" sz="3600" b="1" dirty="0">
                <a:solidFill>
                  <a:schemeClr val="tx1"/>
                </a:solidFill>
              </a:rPr>
              <a:t>』</a:t>
            </a:r>
            <a:endParaRPr kumimoji="1" lang="ja-JP" altLang="en-US" sz="3600" b="1" dirty="0">
              <a:solidFill>
                <a:schemeClr val="tx1"/>
              </a:solidFill>
            </a:endParaRPr>
          </a:p>
        </p:txBody>
      </p:sp>
      <p:sp>
        <p:nvSpPr>
          <p:cNvPr id="3" name="サブタイトル 2"/>
          <p:cNvSpPr>
            <a:spLocks noGrp="1"/>
          </p:cNvSpPr>
          <p:nvPr>
            <p:ph type="subTitle" idx="1"/>
          </p:nvPr>
        </p:nvSpPr>
        <p:spPr>
          <a:xfrm>
            <a:off x="3761205" y="3289274"/>
            <a:ext cx="7294317" cy="2609546"/>
          </a:xfrm>
        </p:spPr>
        <p:txBody>
          <a:bodyPr>
            <a:normAutofit fontScale="55000" lnSpcReduction="20000"/>
          </a:bodyPr>
          <a:lstStyle/>
          <a:p>
            <a:pPr algn="l"/>
            <a:endParaRPr lang="en-US" altLang="ja-JP" sz="3600" dirty="0">
              <a:solidFill>
                <a:schemeClr val="tx1"/>
              </a:solidFill>
            </a:endParaRPr>
          </a:p>
          <a:p>
            <a:pPr algn="l"/>
            <a:endParaRPr lang="en-US" altLang="ja-JP" sz="3600" dirty="0">
              <a:solidFill>
                <a:schemeClr val="tx1"/>
              </a:solidFill>
            </a:endParaRPr>
          </a:p>
          <a:p>
            <a:pPr algn="l"/>
            <a:r>
              <a:rPr lang="ja-JP" altLang="en-US" sz="3600" b="1" dirty="0">
                <a:solidFill>
                  <a:schemeClr val="tx1"/>
                </a:solidFill>
              </a:rPr>
              <a:t>○編集</a:t>
            </a:r>
            <a:r>
              <a:rPr kumimoji="1" lang="ja-JP" altLang="en-US" sz="3600" b="1" dirty="0">
                <a:solidFill>
                  <a:schemeClr val="tx1"/>
                </a:solidFill>
              </a:rPr>
              <a:t>○</a:t>
            </a:r>
            <a:endParaRPr kumimoji="1" lang="en-US" altLang="ja-JP" sz="3600" b="1" dirty="0">
              <a:solidFill>
                <a:schemeClr val="tx1"/>
              </a:solidFill>
            </a:endParaRPr>
          </a:p>
          <a:p>
            <a:pPr algn="l"/>
            <a:r>
              <a:rPr lang="ja-JP" altLang="en-US" sz="3600" dirty="0">
                <a:solidFill>
                  <a:schemeClr val="tx1"/>
                </a:solidFill>
              </a:rPr>
              <a:t>日本免疫不全・自己炎症学会</a:t>
            </a:r>
          </a:p>
          <a:p>
            <a:pPr algn="l"/>
            <a:endParaRPr kumimoji="1" lang="en-US" altLang="ja-JP" sz="3600" dirty="0">
              <a:solidFill>
                <a:schemeClr val="tx1"/>
              </a:solidFill>
            </a:endParaRPr>
          </a:p>
          <a:p>
            <a:pPr algn="l"/>
            <a:r>
              <a:rPr kumimoji="1" lang="en-US" altLang="ja-JP" sz="3600" dirty="0">
                <a:solidFill>
                  <a:schemeClr val="tx1"/>
                </a:solidFill>
              </a:rPr>
              <a:t>B5</a:t>
            </a:r>
            <a:r>
              <a:rPr kumimoji="1" lang="ja-JP" altLang="en-US" sz="3600" dirty="0">
                <a:solidFill>
                  <a:schemeClr val="tx1"/>
                </a:solidFill>
              </a:rPr>
              <a:t>判　</a:t>
            </a:r>
            <a:r>
              <a:rPr lang="en-US" altLang="ja-JP" sz="3600" dirty="0">
                <a:solidFill>
                  <a:schemeClr val="tx1"/>
                </a:solidFill>
              </a:rPr>
              <a:t>204</a:t>
            </a:r>
            <a:r>
              <a:rPr kumimoji="1" lang="ja-JP" altLang="en-US" sz="3600" dirty="0">
                <a:solidFill>
                  <a:schemeClr val="tx1"/>
                </a:solidFill>
              </a:rPr>
              <a:t>頁</a:t>
            </a:r>
            <a:r>
              <a:rPr lang="ja-JP" altLang="en-US" sz="3600" dirty="0">
                <a:solidFill>
                  <a:schemeClr val="tx1"/>
                </a:solidFill>
              </a:rPr>
              <a:t>　本体</a:t>
            </a:r>
            <a:r>
              <a:rPr lang="en-US" altLang="ja-JP" sz="3600" dirty="0">
                <a:solidFill>
                  <a:schemeClr val="tx1"/>
                </a:solidFill>
              </a:rPr>
              <a:t>5,400</a:t>
            </a:r>
            <a:r>
              <a:rPr lang="ja-JP" altLang="en-US" sz="3600" dirty="0">
                <a:solidFill>
                  <a:schemeClr val="tx1"/>
                </a:solidFill>
              </a:rPr>
              <a:t>円（税込</a:t>
            </a:r>
            <a:r>
              <a:rPr lang="en-US" altLang="ja-JP" sz="3600" dirty="0">
                <a:solidFill>
                  <a:schemeClr val="tx1"/>
                </a:solidFill>
              </a:rPr>
              <a:t>5,940</a:t>
            </a:r>
            <a:r>
              <a:rPr lang="ja-JP" altLang="en-US" sz="3600" dirty="0">
                <a:solidFill>
                  <a:schemeClr val="tx1"/>
                </a:solidFill>
              </a:rPr>
              <a:t>円）</a:t>
            </a:r>
            <a:endParaRPr lang="en-US" altLang="ja-JP" sz="3600" dirty="0">
              <a:solidFill>
                <a:schemeClr val="tx1"/>
              </a:solidFill>
            </a:endParaRPr>
          </a:p>
          <a:p>
            <a:pPr algn="l"/>
            <a:r>
              <a:rPr kumimoji="1" lang="en-US" altLang="ja-JP" sz="3600" dirty="0">
                <a:solidFill>
                  <a:schemeClr val="tx1"/>
                </a:solidFill>
              </a:rPr>
              <a:t>2023</a:t>
            </a:r>
            <a:r>
              <a:rPr kumimoji="1" lang="ja-JP" altLang="en-US" sz="3600" dirty="0">
                <a:solidFill>
                  <a:schemeClr val="tx1"/>
                </a:solidFill>
              </a:rPr>
              <a:t>年</a:t>
            </a:r>
            <a:r>
              <a:rPr lang="en-US" altLang="ja-JP" sz="3600" dirty="0">
                <a:solidFill>
                  <a:schemeClr val="tx1"/>
                </a:solidFill>
              </a:rPr>
              <a:t>9</a:t>
            </a:r>
            <a:r>
              <a:rPr lang="ja-JP" altLang="en-US" sz="3600" dirty="0">
                <a:solidFill>
                  <a:schemeClr val="tx1"/>
                </a:solidFill>
              </a:rPr>
              <a:t>月発行　診断と治療社刊</a:t>
            </a:r>
            <a:endParaRPr kumimoji="1" lang="en-US" altLang="ja-JP" sz="3600" dirty="0">
              <a:solidFill>
                <a:schemeClr val="tx1"/>
              </a:solidFill>
            </a:endParaRPr>
          </a:p>
          <a:p>
            <a:pPr algn="l"/>
            <a:endParaRPr kumimoji="1" lang="ja-JP" altLang="en-US" dirty="0">
              <a:solidFill>
                <a:schemeClr val="tx1"/>
              </a:solidFill>
            </a:endParaRPr>
          </a:p>
        </p:txBody>
      </p:sp>
      <p:pic>
        <p:nvPicPr>
          <p:cNvPr id="6" name="図 5" descr="ダイアグラム&#10;&#10;低い精度で自動的に生成された説明">
            <a:extLst>
              <a:ext uri="{FF2B5EF4-FFF2-40B4-BE49-F238E27FC236}">
                <a16:creationId xmlns:a16="http://schemas.microsoft.com/office/drawing/2014/main" id="{95338171-F4C7-6A82-89B2-675F17ABA13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4347" y="1866820"/>
            <a:ext cx="2853928" cy="4032000"/>
          </a:xfrm>
          <a:prstGeom prst="rect">
            <a:avLst/>
          </a:prstGeom>
          <a:ln>
            <a:solidFill>
              <a:schemeClr val="tx1"/>
            </a:solidFill>
          </a:ln>
        </p:spPr>
      </p:pic>
    </p:spTree>
    <p:extLst>
      <p:ext uri="{BB962C8B-B14F-4D97-AF65-F5344CB8AC3E}">
        <p14:creationId xmlns:p14="http://schemas.microsoft.com/office/powerpoint/2010/main" val="4249828677"/>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39</TotalTime>
  <Words>144</Words>
  <Application>Microsoft Office PowerPoint</Application>
  <PresentationFormat>ワイド画面</PresentationFormat>
  <Paragraphs>10</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メイリオ</vt:lpstr>
      <vt:lpstr>游ゴシック</vt:lpstr>
      <vt:lpstr>Arial</vt:lpstr>
      <vt:lpstr>Trebuchet MS</vt:lpstr>
      <vt:lpstr>Wingdings 3</vt:lpstr>
      <vt:lpstr>ファセット</vt:lpstr>
      <vt:lpstr>『原発性免疫不全症候群 診療の手引き  改訂第2版』</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『高齢者診療のための臨床検査ガイド』</dc:title>
  <dc:creator>HEN14</dc:creator>
  <cp:lastModifiedBy>小林 雅子</cp:lastModifiedBy>
  <cp:revision>10</cp:revision>
  <cp:lastPrinted>2022-05-09T08:08:53Z</cp:lastPrinted>
  <dcterms:created xsi:type="dcterms:W3CDTF">2022-05-09T07:49:32Z</dcterms:created>
  <dcterms:modified xsi:type="dcterms:W3CDTF">2023-09-14T09:43:15Z</dcterms:modified>
</cp:coreProperties>
</file>