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6" r:id="rId1"/>
  </p:sldMasterIdLst>
  <p:notesMasterIdLst>
    <p:notesMasterId r:id="rId5"/>
  </p:notesMasterIdLst>
  <p:sldIdLst>
    <p:sldId id="273" r:id="rId2"/>
    <p:sldId id="272" r:id="rId3"/>
    <p:sldId id="258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6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8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D6791-8E54-4EA1-8E25-D166CC54D9FE}" type="datetimeFigureOut">
              <a:rPr kumimoji="1" lang="ja-JP" altLang="en-US" smtClean="0"/>
              <a:t>2022/9/3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0E5A-46A4-4B6A-BDAC-740732AAF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44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9507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2867-B14D-46B1-8AC8-0A3AD3EC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579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576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3200"/>
            <a:ext cx="7886700" cy="4703763"/>
          </a:xfrm>
        </p:spPr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2867-B14D-46B1-8AC8-0A3AD3EC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579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657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2867-B14D-46B1-8AC8-0A3AD3EC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579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232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2867-B14D-46B1-8AC8-0A3AD3EC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579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73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2867-B14D-46B1-8AC8-0A3AD3ECCDE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579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435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7760" y="324197"/>
            <a:ext cx="7387590" cy="610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07440"/>
            <a:ext cx="7886700" cy="506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55791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2060"/>
                </a:solidFill>
              </a:defRPr>
            </a:lvl1pPr>
          </a:lstStyle>
          <a:p>
            <a:endParaRPr kumimoji="1"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11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22867-B14D-46B1-8AC8-0A3AD3ECCDE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3382" y="72352"/>
            <a:ext cx="951579" cy="95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1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2FF2C7-F8FF-4542-B817-5EA5229D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/>
              <a:t>JSIAD</a:t>
            </a:r>
            <a:r>
              <a:rPr lang="ja-JP" altLang="en-US" sz="2000" dirty="0"/>
              <a:t> </a:t>
            </a:r>
            <a:r>
              <a:rPr lang="en-US" altLang="ja-JP" sz="2000" dirty="0"/>
              <a:t>Regulations</a:t>
            </a:r>
            <a:r>
              <a:rPr lang="ja-JP" altLang="en-US" sz="2000" dirty="0"/>
              <a:t> </a:t>
            </a:r>
            <a:r>
              <a:rPr lang="en-US" altLang="ja-JP" sz="2000" dirty="0"/>
              <a:t>Concerning</a:t>
            </a:r>
            <a:r>
              <a:rPr lang="ja-JP" altLang="en-US" sz="2000" dirty="0"/>
              <a:t>　</a:t>
            </a:r>
            <a:r>
              <a:rPr lang="en-US" altLang="ja-JP" sz="2000" dirty="0"/>
              <a:t>Conflict of Interest Policy (excerpted)</a:t>
            </a:r>
            <a:endParaRPr kumimoji="1" lang="ja-JP" altLang="en-US" sz="2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4F5EE9-FB77-4755-854D-4525CB80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5416"/>
            <a:ext cx="7886700" cy="55960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800" dirty="0"/>
              <a:t>The Presenter who gives presentations or lectures at the annual academic meetings is require to self-disclose any COI status within the preceding three years at the beginning of the slide presentation (or on a slide following the title slide). 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If you have been an officer or consultant in a business, corporation or for-profit organization, or commercial entity involved in clinical research,  if the remuneration from a single business, organization or group exceeds 1 million yen per year.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Concerning stock ownership or options, if the profit (total sum of the dividend or profit sales) from stocks of one business, organization or group totals more than 1 million yen per year, or if 5% or more of all stocks of the corresponding stock is owned.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Patent right fees, from a business, organization or group, of 1 million yen or more per patent fee, per year.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Remuneration for attending meetings (presentations) from businesses, organizations or groups, paid for the time and effort of the daily activity (lectures etc.) which is 500,000 yen or more from 1 organization or group per year.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Regarding manuscript fees paid for writing of pamphlets etc. by businesses, organizations and groups, 500,000 yen or more per business, organization or group, per year.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Regarding research funds for medical studies (trust research funds, joint research funds) provided by businesses, organizations and groups, an annual total of 2 million yen or more for 1 organization or group.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For scholarship funds granted by businesses, organizations and groups, an annual total of 2 million yen or more from 1 organization or group, to the individual disclosing COI or to the affiliated department of the individual disclosing COI (department, field) or to the head of the department.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If the individual disclosing COI is affiliated with the endowed department sponsored by the businesses, organizations and groups.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Concerning other travel expenses, gifts, or contributions unrelated to the research, an annual total of 50,000 yen or more by 1 business, organization or group.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ja-JP" sz="1200" dirty="0"/>
              <a:t>If any services are provided by businesses, organizations and groups without a contract for joint research</a:t>
            </a:r>
            <a:endParaRPr kumimoji="1" lang="ja-JP" altLang="en-US" sz="12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CFCCE3-7075-4497-9AEF-C9C899F0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2867-B14D-46B1-8AC8-0A3AD3ECCDE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12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1997917"/>
            <a:ext cx="8643937" cy="1588"/>
          </a:xfrm>
          <a:prstGeom prst="line">
            <a:avLst/>
          </a:prstGeom>
          <a:ln w="28575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267432" y="1474697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  <a:latin typeface="Calibri" charset="0"/>
              </a:rPr>
              <a:t>Presenter:  </a:t>
            </a:r>
            <a:r>
              <a:rPr lang="en-US" altLang="ja-JP" sz="2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(name)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 </a:t>
            </a:r>
            <a:endParaRPr lang="ja-JP" altLang="en-US" sz="1600" dirty="0">
              <a:solidFill>
                <a:srgbClr val="000090"/>
              </a:solidFill>
            </a:endParaRPr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B8C90DC8-E713-45A9-80A5-F4B39FFEA202}"/>
              </a:ext>
            </a:extLst>
          </p:cNvPr>
          <p:cNvSpPr txBox="1">
            <a:spLocks/>
          </p:cNvSpPr>
          <p:nvPr/>
        </p:nvSpPr>
        <p:spPr bwMode="auto">
          <a:xfrm>
            <a:off x="442630" y="2300438"/>
            <a:ext cx="8081144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FF0000"/>
                </a:solidFill>
                <a:latin typeface="Calibri" charset="0"/>
                <a:ea typeface="ＭＳ Ｐゴシック" charset="0"/>
              </a:rPr>
              <a:t>The presenter shall disclose applicable COI status.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206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algn="l" eaLnBrk="1" hangingPunct="1">
              <a:lnSpc>
                <a:spcPct val="60000"/>
              </a:lnSpc>
            </a:pP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Ex.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0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182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67432" y="2455118"/>
            <a:ext cx="8643937" cy="1588"/>
          </a:xfrm>
          <a:prstGeom prst="line">
            <a:avLst/>
          </a:prstGeom>
          <a:ln w="28575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340928" y="195106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002060"/>
                </a:solidFill>
                <a:latin typeface="Calibri" charset="0"/>
              </a:rPr>
              <a:t>Presenter: </a:t>
            </a:r>
            <a:r>
              <a:rPr lang="en-US" altLang="ja-JP" sz="28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(name)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 </a:t>
            </a:r>
            <a:endParaRPr lang="ja-JP" altLang="en-US" sz="1600" dirty="0">
              <a:solidFill>
                <a:srgbClr val="002060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 bwMode="auto">
          <a:xfrm>
            <a:off x="340928" y="2978338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206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13392562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504</Words>
  <Application>Microsoft Office PowerPoint</Application>
  <PresentationFormat>画面に合わせる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HGP創英角ｺﾞｼｯｸUB</vt:lpstr>
      <vt:lpstr>游ゴシック</vt:lpstr>
      <vt:lpstr>Arial</vt:lpstr>
      <vt:lpstr>Calibri</vt:lpstr>
      <vt:lpstr>Wingdings</vt:lpstr>
      <vt:lpstr>2_Office テーマ</vt:lpstr>
      <vt:lpstr>JSIAD Regulations Concerning　Conflict of Interest Policy (excerpted)</vt:lpstr>
      <vt:lpstr>COI Disclosure Information</vt:lpstr>
      <vt:lpstr>COI Disclosure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2018-12-04T08:28:22Z</dcterms:created>
  <dcterms:modified xsi:type="dcterms:W3CDTF">2022-09-03T01:05:42Z</dcterms:modified>
</cp:coreProperties>
</file>